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44"/>
  </p:notesMasterIdLst>
  <p:sldIdLst>
    <p:sldId id="256" r:id="rId5"/>
    <p:sldId id="300" r:id="rId6"/>
    <p:sldId id="299" r:id="rId7"/>
    <p:sldId id="301" r:id="rId8"/>
    <p:sldId id="298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9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B8218-E9DA-4A24-A296-7A1DFE56C398}" v="25" dt="2023-01-17T08:16:17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39" autoAdjust="0"/>
  </p:normalViewPr>
  <p:slideViewPr>
    <p:cSldViewPr>
      <p:cViewPr varScale="1">
        <p:scale>
          <a:sx n="62" d="100"/>
          <a:sy n="62" d="100"/>
        </p:scale>
        <p:origin x="20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e Bosman - Bannink" userId="4a824095-c99e-4397-b98c-ef710206c2cb" providerId="ADAL" clId="{717B8218-E9DA-4A24-A296-7A1DFE56C398}"/>
    <pc:docChg chg="custSel delSld modSld">
      <pc:chgData name="Henrike Bosman - Bannink" userId="4a824095-c99e-4397-b98c-ef710206c2cb" providerId="ADAL" clId="{717B8218-E9DA-4A24-A296-7A1DFE56C398}" dt="2023-01-17T08:16:17.213" v="35" actId="20577"/>
      <pc:docMkLst>
        <pc:docMk/>
      </pc:docMkLst>
      <pc:sldChg chg="addSp modSp del mod setBg modAnim">
        <pc:chgData name="Henrike Bosman - Bannink" userId="4a824095-c99e-4397-b98c-ef710206c2cb" providerId="ADAL" clId="{717B8218-E9DA-4A24-A296-7A1DFE56C398}" dt="2023-01-16T13:25:29.632" v="18" actId="2696"/>
        <pc:sldMkLst>
          <pc:docMk/>
          <pc:sldMk cId="1806422813" sldId="257"/>
        </pc:sldMkLst>
        <pc:spChg chg="mod">
          <ac:chgData name="Henrike Bosman - Bannink" userId="4a824095-c99e-4397-b98c-ef710206c2cb" providerId="ADAL" clId="{717B8218-E9DA-4A24-A296-7A1DFE56C398}" dt="2023-01-10T14:26:03.579" v="9" actId="26606"/>
          <ac:spMkLst>
            <pc:docMk/>
            <pc:sldMk cId="1806422813" sldId="257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6:14.009" v="17" actId="20577"/>
          <ac:spMkLst>
            <pc:docMk/>
            <pc:sldMk cId="1806422813" sldId="257"/>
            <ac:spMk id="3" creationId="{00000000-0000-0000-0000-000000000000}"/>
          </ac:spMkLst>
        </pc:spChg>
        <pc:spChg chg="add">
          <ac:chgData name="Henrike Bosman - Bannink" userId="4a824095-c99e-4397-b98c-ef710206c2cb" providerId="ADAL" clId="{717B8218-E9DA-4A24-A296-7A1DFE56C398}" dt="2023-01-10T14:26:03.579" v="9" actId="26606"/>
          <ac:spMkLst>
            <pc:docMk/>
            <pc:sldMk cId="1806422813" sldId="257"/>
            <ac:spMk id="9" creationId="{C8A3C342-1D03-412F-8DD3-BF519E8E0AE9}"/>
          </ac:spMkLst>
        </pc:spChg>
        <pc:spChg chg="add">
          <ac:chgData name="Henrike Bosman - Bannink" userId="4a824095-c99e-4397-b98c-ef710206c2cb" providerId="ADAL" clId="{717B8218-E9DA-4A24-A296-7A1DFE56C398}" dt="2023-01-10T14:26:03.579" v="9" actId="26606"/>
          <ac:spMkLst>
            <pc:docMk/>
            <pc:sldMk cId="1806422813" sldId="257"/>
            <ac:spMk id="11" creationId="{81CC9B02-E087-4350-AEBD-2C3CF001AF01}"/>
          </ac:spMkLst>
        </pc:spChg>
        <pc:picChg chg="add">
          <ac:chgData name="Henrike Bosman - Bannink" userId="4a824095-c99e-4397-b98c-ef710206c2cb" providerId="ADAL" clId="{717B8218-E9DA-4A24-A296-7A1DFE56C398}" dt="2023-01-10T14:26:03.579" v="9" actId="26606"/>
          <ac:picMkLst>
            <pc:docMk/>
            <pc:sldMk cId="1806422813" sldId="257"/>
            <ac:picMk id="5" creationId="{32B71233-6EE9-01E7-D48D-1EF4318812A0}"/>
          </ac:picMkLst>
        </pc:pic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1449328593" sldId="258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449328593" sldId="25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449328593" sldId="258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626458887" sldId="260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626458887" sldId="260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1989997767" sldId="261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989997767" sldId="261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989997767" sldId="261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500699937" sldId="262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500699937" sldId="262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500699937" sldId="262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1777427543" sldId="263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777427543" sldId="263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777427543" sldId="263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44" v="3" actId="27636"/>
        <pc:sldMkLst>
          <pc:docMk/>
          <pc:sldMk cId="1534738785" sldId="264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534738785" sldId="264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944" v="3" actId="27636"/>
          <ac:spMkLst>
            <pc:docMk/>
            <pc:sldMk cId="1534738785" sldId="264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721759022" sldId="265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721759022" sldId="265"/>
            <ac:spMk id="2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655573514" sldId="266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655573514" sldId="266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655573514" sldId="266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998337789" sldId="267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998337789" sldId="267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998337789" sldId="267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521683118" sldId="268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521683118" sldId="26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521683118" sldId="268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68134122" sldId="269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68134122" sldId="269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68134122" sldId="269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687331219" sldId="270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687331219" sldId="270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687331219" sldId="270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194321452" sldId="271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194321452" sldId="271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194321452" sldId="271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56" v="4" actId="27636"/>
        <pc:sldMkLst>
          <pc:docMk/>
          <pc:sldMk cId="846635102" sldId="272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846635102" sldId="272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956" v="4" actId="27636"/>
          <ac:spMkLst>
            <pc:docMk/>
            <pc:sldMk cId="846635102" sldId="272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4157732639" sldId="273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4157732639" sldId="273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4157732639" sldId="273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760874460" sldId="274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760874460" sldId="274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760874460" sldId="274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4204044881" sldId="276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4204044881" sldId="276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4204044881" sldId="276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194415900" sldId="277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94415900" sldId="277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94415900" sldId="277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394566498" sldId="278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394566498" sldId="27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394566498" sldId="278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41061111" sldId="279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41061111" sldId="279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41061111" sldId="279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900320382" sldId="280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900320382" sldId="280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900320382" sldId="280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910087855" sldId="281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910087855" sldId="281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910087855" sldId="281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70" v="5" actId="27636"/>
        <pc:sldMkLst>
          <pc:docMk/>
          <pc:sldMk cId="2793153244" sldId="282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793153244" sldId="282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970" v="5" actId="27636"/>
          <ac:spMkLst>
            <pc:docMk/>
            <pc:sldMk cId="2793153244" sldId="282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468792634" sldId="283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468792634" sldId="283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468792634" sldId="283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77" v="6" actId="27636"/>
        <pc:sldMkLst>
          <pc:docMk/>
          <pc:sldMk cId="3531150111" sldId="284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531150111" sldId="284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977" v="6" actId="27636"/>
          <ac:spMkLst>
            <pc:docMk/>
            <pc:sldMk cId="3531150111" sldId="284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500805427" sldId="285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500805427" sldId="285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500805427" sldId="285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1076443642" sldId="286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076443642" sldId="286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076443642" sldId="286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918786899" sldId="287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918786899" sldId="287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918786899" sldId="287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83" v="7" actId="27636"/>
        <pc:sldMkLst>
          <pc:docMk/>
          <pc:sldMk cId="1992749663" sldId="288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992749663" sldId="28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983" v="7" actId="27636"/>
          <ac:spMkLst>
            <pc:docMk/>
            <pc:sldMk cId="1992749663" sldId="288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34089674" sldId="289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34089674" sldId="289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34089674" sldId="289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3737913945" sldId="290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737913945" sldId="290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3737913945" sldId="290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414915165" sldId="291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414915165" sldId="291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414915165" sldId="291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2632698372" sldId="295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2632698372" sldId="295"/>
            <ac:spMk id="2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88" v="8" actId="27636"/>
        <pc:sldMkLst>
          <pc:docMk/>
          <pc:sldMk cId="1273334301" sldId="296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273334301" sldId="296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988" v="8" actId="27636"/>
          <ac:spMkLst>
            <pc:docMk/>
            <pc:sldMk cId="1273334301" sldId="296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717B8218-E9DA-4A24-A296-7A1DFE56C398}" dt="2023-01-10T14:25:59.751" v="0"/>
        <pc:sldMkLst>
          <pc:docMk/>
          <pc:sldMk cId="1084085938" sldId="298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084085938" sldId="29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084085938" sldId="298"/>
            <ac:spMk id="3" creationId="{00000000-0000-0000-0000-000000000000}"/>
          </ac:spMkLst>
        </pc:spChg>
      </pc:sldChg>
      <pc:sldChg chg="modSp mod modAnim">
        <pc:chgData name="Henrike Bosman - Bannink" userId="4a824095-c99e-4397-b98c-ef710206c2cb" providerId="ADAL" clId="{717B8218-E9DA-4A24-A296-7A1DFE56C398}" dt="2023-01-17T08:16:17.213" v="35" actId="20577"/>
        <pc:sldMkLst>
          <pc:docMk/>
          <pc:sldMk cId="1408548908" sldId="300"/>
        </pc:sldMkLst>
        <pc:spChg chg="mod">
          <ac:chgData name="Henrike Bosman - Bannink" userId="4a824095-c99e-4397-b98c-ef710206c2cb" providerId="ADAL" clId="{717B8218-E9DA-4A24-A296-7A1DFE56C398}" dt="2023-01-10T14:25:59.751" v="0"/>
          <ac:spMkLst>
            <pc:docMk/>
            <pc:sldMk cId="1408548908" sldId="300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717B8218-E9DA-4A24-A296-7A1DFE56C398}" dt="2023-01-17T08:16:17.213" v="35" actId="20577"/>
          <ac:spMkLst>
            <pc:docMk/>
            <pc:sldMk cId="1408548908" sldId="300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717B8218-E9DA-4A24-A296-7A1DFE56C398}" dt="2023-01-10T14:25:59.934" v="2" actId="27636"/>
        <pc:sldMkLst>
          <pc:docMk/>
          <pc:sldMk cId="4233890300" sldId="301"/>
        </pc:sldMkLst>
        <pc:spChg chg="mod">
          <ac:chgData name="Henrike Bosman - Bannink" userId="4a824095-c99e-4397-b98c-ef710206c2cb" providerId="ADAL" clId="{717B8218-E9DA-4A24-A296-7A1DFE56C398}" dt="2023-01-10T14:25:59.934" v="2" actId="27636"/>
          <ac:spMkLst>
            <pc:docMk/>
            <pc:sldMk cId="4233890300" sldId="301"/>
            <ac:spMk id="3" creationId="{D3DBF3F8-5A19-4414-A620-C7CADC2336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7ACD-787D-49B8-9F8A-A4A322B6D2CE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3F50-7DD7-440F-96F0-627F975428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230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Behoefte; aantal kg, onderhoud, productie, lactatie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VEM: voedereenheid melk: hoeveelheid benutbare energie. Wat is de energie wanneer zonder verliezen naar mest, urine, gassen en warmte.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3F50-7DD7-440F-96F0-627F9754284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18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Melkziekte</a:t>
            </a:r>
          </a:p>
          <a:p>
            <a:pPr marL="228600" indent="-228600">
              <a:buAutoNum type="arabicPeriod"/>
            </a:pPr>
            <a:r>
              <a:rPr lang="nl-NL" dirty="0"/>
              <a:t>Er ontstaan ketonen in de lever bij een te grote afbraak vetafbraak bij slepende melkziekte.</a:t>
            </a:r>
          </a:p>
          <a:p>
            <a:pPr marL="228600" indent="-228600">
              <a:buAutoNum type="arabicPeriod"/>
            </a:pPr>
            <a:r>
              <a:rPr lang="nl-NL" dirty="0"/>
              <a:t>De lebmaag vastzetten aan de buikwand om te voorkomen dat er weer gas in komt.</a:t>
            </a:r>
          </a:p>
          <a:p>
            <a:pPr marL="228600" indent="-228600">
              <a:buAutoNum type="arabicPeriod"/>
            </a:pPr>
            <a:r>
              <a:rPr lang="nl-NL" dirty="0"/>
              <a:t>Wisselende eetlust</a:t>
            </a:r>
          </a:p>
          <a:p>
            <a:pPr marL="228600" indent="-228600">
              <a:buAutoNum type="arabicPeriod"/>
            </a:pPr>
            <a:r>
              <a:rPr lang="nl-NL" dirty="0"/>
              <a:t>In geval van een rantsoen met weinig structuur</a:t>
            </a:r>
          </a:p>
          <a:p>
            <a:pPr marL="228600" indent="-228600">
              <a:buAutoNum type="arabicPeriod"/>
            </a:pPr>
            <a:r>
              <a:rPr lang="nl-NL" dirty="0"/>
              <a:t>Tussen een halve dag voor het afkalven tot 3 dagen er na.</a:t>
            </a:r>
          </a:p>
          <a:p>
            <a:pPr marL="228600" indent="-228600">
              <a:buAutoNum type="arabicPeriod"/>
            </a:pPr>
            <a:r>
              <a:rPr lang="nl-NL" dirty="0"/>
              <a:t>Gas in de maag, “oplopen” “trommelzucht”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3F50-7DD7-440F-96F0-627F9754284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70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 veel vetzuren en te weinig speeksel. Bv als er in verhouding teveel krachtvoer wordt gevoerd of krachtvoer met teveel zetmeel en suikers.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3F50-7DD7-440F-96F0-627F9754284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81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Vrije</a:t>
            </a:r>
            <a:r>
              <a:rPr lang="nl-NL" baseline="0" dirty="0"/>
              <a:t> vetzuren worden door de </a:t>
            </a:r>
            <a:r>
              <a:rPr lang="nl-NL" baseline="0" dirty="0" err="1"/>
              <a:t>bacterien</a:t>
            </a:r>
            <a:r>
              <a:rPr lang="nl-NL" baseline="0" dirty="0"/>
              <a:t> gevormd uit voedsel. Het zijn nuttige voedingsstoffen voor de koe waar zij weer melk van kan maken. De VVZ worden via de </a:t>
            </a:r>
            <a:r>
              <a:rPr lang="nl-NL" baseline="0" dirty="0" err="1"/>
              <a:t>penspapillen</a:t>
            </a:r>
            <a:r>
              <a:rPr lang="nl-NL" baseline="0" dirty="0"/>
              <a:t> opgenomen in het bloed. </a:t>
            </a:r>
          </a:p>
          <a:p>
            <a:r>
              <a:rPr lang="nl-NL" baseline="0" dirty="0"/>
              <a:t>De VVZ bepalen in grote mate de PH van de pens.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F365-A498-416D-822F-FC1D26575B7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07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speeksel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3F50-7DD7-440F-96F0-627F9754284E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38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Minder herkauwen, slapen</a:t>
            </a:r>
            <a:r>
              <a:rPr lang="nl-NL" baseline="0" dirty="0"/>
              <a:t> met kop in flank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F365-A498-416D-822F-FC1D26575B7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2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25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80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35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1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99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89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79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18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50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630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37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7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71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26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78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1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00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181E69-E205-4157-92AD-426882090211}" type="datetimeFigureOut">
              <a:rPr lang="nl-NL" smtClean="0"/>
              <a:t>17-1-2023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58CE-9AF3-4622-A9A9-F5C2A5A2D7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27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YaSTJnPCn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hAaG2asGz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nl-NL" sz="4800" dirty="0">
                <a:solidFill>
                  <a:schemeClr val="tx2"/>
                </a:solidFill>
              </a:rPr>
              <a:t>Voeding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13334" y="4427183"/>
            <a:ext cx="5534626" cy="522928"/>
          </a:xfrm>
        </p:spPr>
        <p:txBody>
          <a:bodyPr>
            <a:normAutofit/>
          </a:bodyPr>
          <a:lstStyle/>
          <a:p>
            <a:pPr algn="ctr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SARA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Meest voorkomende vorm van pensverzuring</a:t>
            </a:r>
          </a:p>
          <a:p>
            <a:endParaRPr lang="nl-NL" sz="2800" dirty="0"/>
          </a:p>
          <a:p>
            <a:r>
              <a:rPr lang="nl-NL" sz="2800" dirty="0"/>
              <a:t>Pens pH onder de 5,5 gedurende 3-5u per dag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42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Verschijnselen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Daling voeropname</a:t>
            </a:r>
          </a:p>
          <a:p>
            <a:r>
              <a:rPr lang="nl-NL" dirty="0"/>
              <a:t>Daling melkvet</a:t>
            </a:r>
          </a:p>
          <a:p>
            <a:r>
              <a:rPr lang="nl-NL" dirty="0"/>
              <a:t>Daling melkproductie</a:t>
            </a:r>
          </a:p>
          <a:p>
            <a:r>
              <a:rPr lang="nl-NL" dirty="0"/>
              <a:t>Platte mest</a:t>
            </a:r>
          </a:p>
          <a:p>
            <a:r>
              <a:rPr lang="nl-NL" dirty="0"/>
              <a:t>Klauwproblemen</a:t>
            </a:r>
          </a:p>
          <a:p>
            <a:r>
              <a:rPr lang="nl-NL" dirty="0"/>
              <a:t>Abcessen in </a:t>
            </a:r>
            <a:r>
              <a:rPr lang="nl-NL" dirty="0" err="1"/>
              <a:t>penswand</a:t>
            </a:r>
            <a:r>
              <a:rPr lang="nl-NL" dirty="0"/>
              <a:t>, lever en longen</a:t>
            </a:r>
          </a:p>
          <a:p>
            <a:endParaRPr lang="nl-NL" dirty="0"/>
          </a:p>
          <a:p>
            <a:r>
              <a:rPr lang="nl-N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Verschijnselen variëren in ernst!</a:t>
            </a:r>
          </a:p>
        </p:txBody>
      </p:sp>
    </p:spTree>
    <p:extLst>
      <p:ext uri="{BB962C8B-B14F-4D97-AF65-F5344CB8AC3E}">
        <p14:creationId xmlns:p14="http://schemas.microsoft.com/office/powerpoint/2010/main" val="153473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ontstaan klauwproblemen uit pensverzuring?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3491" y="1853755"/>
            <a:ext cx="7520997" cy="5004245"/>
          </a:xfrm>
        </p:spPr>
        <p:txBody>
          <a:bodyPr>
            <a:normAutofit/>
          </a:bodyPr>
          <a:lstStyle/>
          <a:p>
            <a:r>
              <a:rPr lang="nl-NL" sz="2400" dirty="0"/>
              <a:t>Opbouw van de klauw:</a:t>
            </a:r>
          </a:p>
          <a:p>
            <a:pPr lvl="1"/>
            <a:r>
              <a:rPr lang="nl-NL" sz="2400" dirty="0"/>
              <a:t>Bot – lederhuid – hoorn</a:t>
            </a:r>
          </a:p>
          <a:p>
            <a:r>
              <a:rPr lang="nl-NL" sz="2400" dirty="0"/>
              <a:t>Pensverzuring: gifstoffen</a:t>
            </a:r>
          </a:p>
          <a:p>
            <a:endParaRPr lang="nl-NL" sz="2400" dirty="0"/>
          </a:p>
          <a:p>
            <a:r>
              <a:rPr lang="nl-NL" sz="2400" dirty="0"/>
              <a:t>Aantasting lederhuid: zoolbloedingen</a:t>
            </a:r>
          </a:p>
          <a:p>
            <a:r>
              <a:rPr lang="nl-NL" sz="2400" dirty="0"/>
              <a:t>Zoolzweren</a:t>
            </a:r>
          </a:p>
          <a:p>
            <a:r>
              <a:rPr lang="nl-NL" sz="2400" dirty="0"/>
              <a:t>Bevangenheid </a:t>
            </a:r>
          </a:p>
        </p:txBody>
      </p:sp>
    </p:spTree>
    <p:extLst>
      <p:ext uri="{BB962C8B-B14F-4D97-AF65-F5344CB8AC3E}">
        <p14:creationId xmlns:p14="http://schemas.microsoft.com/office/powerpoint/2010/main" val="372175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Bevangenheid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6328" y="1872619"/>
            <a:ext cx="6571343" cy="3450613"/>
          </a:xfrm>
        </p:spPr>
        <p:txBody>
          <a:bodyPr>
            <a:noAutofit/>
          </a:bodyPr>
          <a:lstStyle/>
          <a:p>
            <a:r>
              <a:rPr lang="nl-NL" sz="2400" dirty="0"/>
              <a:t>Klauwaandoening</a:t>
            </a:r>
          </a:p>
          <a:p>
            <a:endParaRPr lang="nl-NL" sz="2400" dirty="0"/>
          </a:p>
          <a:p>
            <a:r>
              <a:rPr lang="nl-NL" sz="2400" dirty="0"/>
              <a:t>Verschillende fases</a:t>
            </a:r>
          </a:p>
          <a:p>
            <a:r>
              <a:rPr lang="nl-NL" sz="2400" dirty="0"/>
              <a:t>Risicofactoren</a:t>
            </a:r>
          </a:p>
          <a:p>
            <a:pPr lvl="1"/>
            <a:r>
              <a:rPr lang="nl-NL" sz="2400" dirty="0"/>
              <a:t>Pensverzuring</a:t>
            </a:r>
          </a:p>
          <a:p>
            <a:pPr lvl="1"/>
            <a:r>
              <a:rPr lang="nl-NL" sz="2400" dirty="0"/>
              <a:t>Ontstekingen</a:t>
            </a:r>
          </a:p>
          <a:p>
            <a:pPr lvl="1"/>
            <a:r>
              <a:rPr lang="nl-NL" sz="2400" dirty="0"/>
              <a:t>Afkalven</a:t>
            </a:r>
          </a:p>
          <a:p>
            <a:pPr lvl="1"/>
            <a:r>
              <a:rPr lang="nl-NL" sz="2400" dirty="0"/>
              <a:t>Hoge belasting </a:t>
            </a:r>
          </a:p>
        </p:txBody>
      </p:sp>
    </p:spTree>
    <p:extLst>
      <p:ext uri="{BB962C8B-B14F-4D97-AF65-F5344CB8AC3E}">
        <p14:creationId xmlns:p14="http://schemas.microsoft.com/office/powerpoint/2010/main" val="263269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‘Prik’ voeren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Structuurwaarde</a:t>
            </a:r>
          </a:p>
          <a:p>
            <a:pPr lvl="1"/>
            <a:r>
              <a:rPr lang="nl-NL" sz="2400" dirty="0"/>
              <a:t>NDF, ADF, ADL</a:t>
            </a:r>
          </a:p>
          <a:p>
            <a:endParaRPr lang="nl-NL" sz="2400" dirty="0"/>
          </a:p>
          <a:p>
            <a:r>
              <a:rPr lang="nl-NL" sz="2400" dirty="0"/>
              <a:t>Meer herkauwen</a:t>
            </a:r>
          </a:p>
          <a:p>
            <a:endParaRPr lang="nl-NL" sz="2400" dirty="0"/>
          </a:p>
          <a:p>
            <a:r>
              <a:rPr lang="nl-NL" sz="2400" dirty="0"/>
              <a:t>Meer speeksel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557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Pensverzuring en droogstand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Geleidelijke overgangen!</a:t>
            </a:r>
          </a:p>
          <a:p>
            <a:pPr lvl="1"/>
            <a:r>
              <a:rPr lang="nl-NL" dirty="0"/>
              <a:t>Krachtvoer rustig opbouwen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Herstel </a:t>
            </a:r>
            <a:r>
              <a:rPr lang="nl-NL" dirty="0" err="1"/>
              <a:t>penspapillen</a:t>
            </a:r>
            <a:r>
              <a:rPr lang="nl-NL" dirty="0"/>
              <a:t> kan wel een halfjaar duren!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33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 met andere ziektes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Daling voeropname</a:t>
            </a:r>
          </a:p>
          <a:p>
            <a:pPr lvl="1"/>
            <a:r>
              <a:rPr lang="nl-NL" sz="2800" dirty="0"/>
              <a:t>Lebmaagdraaiing</a:t>
            </a:r>
          </a:p>
          <a:p>
            <a:pPr lvl="1"/>
            <a:r>
              <a:rPr lang="nl-NL" sz="2800" dirty="0"/>
              <a:t>Slepende melkziekte </a:t>
            </a:r>
          </a:p>
        </p:txBody>
      </p:sp>
    </p:spTree>
    <p:extLst>
      <p:ext uri="{BB962C8B-B14F-4D97-AF65-F5344CB8AC3E}">
        <p14:creationId xmlns:p14="http://schemas.microsoft.com/office/powerpoint/2010/main" val="252168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Slepende melkziekte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Negatieve energiebalans</a:t>
            </a:r>
          </a:p>
          <a:p>
            <a:pPr lvl="1"/>
            <a:r>
              <a:rPr lang="nl-NL" sz="2400" u="sng" dirty="0"/>
              <a:t>Alle koeien!</a:t>
            </a:r>
          </a:p>
          <a:p>
            <a:endParaRPr lang="nl-NL" sz="2400" dirty="0"/>
          </a:p>
          <a:p>
            <a:r>
              <a:rPr lang="nl-NL" sz="2400" dirty="0"/>
              <a:t>Afbraak van reserves</a:t>
            </a:r>
          </a:p>
          <a:p>
            <a:endParaRPr lang="nl-NL" sz="2400" dirty="0"/>
          </a:p>
          <a:p>
            <a:r>
              <a:rPr lang="nl-NL" sz="2400" dirty="0"/>
              <a:t>Ketonlichamen gemaakt</a:t>
            </a:r>
          </a:p>
          <a:p>
            <a:pPr lvl="1"/>
            <a:r>
              <a:rPr lang="nl-NL" sz="2400" dirty="0" err="1"/>
              <a:t>ketose</a:t>
            </a:r>
            <a:r>
              <a:rPr lang="nl-NL" sz="24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0" t="21775" r="20235" b="6250"/>
          <a:stretch/>
        </p:blipFill>
        <p:spPr bwMode="auto">
          <a:xfrm>
            <a:off x="5652122" y="2420888"/>
            <a:ext cx="3021069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3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Slepende melkziekte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Vaak ten gevolge van een andere ziekte</a:t>
            </a:r>
          </a:p>
          <a:p>
            <a:endParaRPr lang="nl-NL" dirty="0"/>
          </a:p>
          <a:p>
            <a:r>
              <a:rPr lang="nl-NL" dirty="0"/>
              <a:t>Koe moet blijven vreten!!</a:t>
            </a:r>
          </a:p>
          <a:p>
            <a:endParaRPr lang="nl-NL" dirty="0"/>
          </a:p>
          <a:p>
            <a:r>
              <a:rPr lang="nl-NL" dirty="0"/>
              <a:t>Slepende melkziekte versterkt zichzelf</a:t>
            </a:r>
          </a:p>
        </p:txBody>
      </p:sp>
    </p:spTree>
    <p:extLst>
      <p:ext uri="{BB962C8B-B14F-4D97-AF65-F5344CB8AC3E}">
        <p14:creationId xmlns:p14="http://schemas.microsoft.com/office/powerpoint/2010/main" val="368733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MPR – </a:t>
            </a:r>
            <a:r>
              <a:rPr lang="nl-NL" dirty="0" err="1"/>
              <a:t>ketoseattenties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Melkonderzoek</a:t>
            </a:r>
          </a:p>
          <a:p>
            <a:r>
              <a:rPr lang="nl-NL" dirty="0"/>
              <a:t>Bloedonderzoek </a:t>
            </a:r>
          </a:p>
        </p:txBody>
      </p:sp>
    </p:spTree>
    <p:extLst>
      <p:ext uri="{BB962C8B-B14F-4D97-AF65-F5344CB8AC3E}">
        <p14:creationId xmlns:p14="http://schemas.microsoft.com/office/powerpoint/2010/main" val="319432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3" y="1268761"/>
            <a:ext cx="7475282" cy="419758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Welke voeding voor melkvee ken je?</a:t>
            </a:r>
          </a:p>
          <a:p>
            <a:r>
              <a:rPr lang="nl-NL" dirty="0"/>
              <a:t>Ruwvoer en krachtoer</a:t>
            </a:r>
          </a:p>
          <a:p>
            <a:r>
              <a:rPr lang="nl-NL" dirty="0"/>
              <a:t>Hoe weet je wat te voeren? DS</a:t>
            </a:r>
          </a:p>
          <a:p>
            <a:r>
              <a:rPr lang="nl-NL" dirty="0"/>
              <a:t>Behoefte van een koe, </a:t>
            </a:r>
          </a:p>
          <a:p>
            <a:r>
              <a:rPr lang="nl-NL" dirty="0"/>
              <a:t>Waar bestaat voeding uit, VEM, DVE???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400" i="1" dirty="0"/>
              <a:t>Aan de slag met de wikiwijs rundveevoeding, zie link</a:t>
            </a:r>
            <a:br>
              <a:rPr lang="nl-NL" sz="1400" i="1" dirty="0"/>
            </a:br>
            <a:r>
              <a:rPr lang="nl-NL" sz="1400" i="1" dirty="0"/>
              <a:t>Hoofstuk 4: voedermiddelen: 1.ruwvoeders en 2. krachtvoer zelf maken</a:t>
            </a:r>
          </a:p>
          <a:p>
            <a:r>
              <a:rPr lang="nl-NL" sz="1400" i="1" dirty="0"/>
              <a:t>Hoofdstuk 5 voerbehoefte bij rundvee: maken hele hoofdstuk</a:t>
            </a:r>
          </a:p>
        </p:txBody>
      </p:sp>
    </p:spTree>
    <p:extLst>
      <p:ext uri="{BB962C8B-B14F-4D97-AF65-F5344CB8AC3E}">
        <p14:creationId xmlns:p14="http://schemas.microsoft.com/office/powerpoint/2010/main" val="14085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Verschijnselen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Traag</a:t>
            </a:r>
          </a:p>
          <a:p>
            <a:r>
              <a:rPr lang="nl-NL" sz="2400" dirty="0"/>
              <a:t>Weinig eetlust</a:t>
            </a:r>
          </a:p>
          <a:p>
            <a:r>
              <a:rPr lang="nl-NL" sz="2400" dirty="0"/>
              <a:t>Onvoldoende krachtvoeropname</a:t>
            </a:r>
          </a:p>
          <a:p>
            <a:r>
              <a:rPr lang="nl-NL" sz="2400" dirty="0"/>
              <a:t>Minder melk</a:t>
            </a:r>
          </a:p>
          <a:p>
            <a:r>
              <a:rPr lang="nl-NL" sz="2400" dirty="0"/>
              <a:t>Stijve mest</a:t>
            </a:r>
          </a:p>
          <a:p>
            <a:r>
              <a:rPr lang="nl-NL" sz="2400" dirty="0"/>
              <a:t>Afname conditie</a:t>
            </a:r>
          </a:p>
          <a:p>
            <a:r>
              <a:rPr lang="nl-NL" sz="2400" dirty="0"/>
              <a:t>Acetonlucht </a:t>
            </a:r>
          </a:p>
          <a:p>
            <a:endParaRPr lang="nl-NL" dirty="0"/>
          </a:p>
          <a:p>
            <a:r>
              <a:rPr lang="nl-NL" u="sng" dirty="0"/>
              <a:t>Klinische en subklinisch</a:t>
            </a:r>
          </a:p>
        </p:txBody>
      </p:sp>
    </p:spTree>
    <p:extLst>
      <p:ext uri="{BB962C8B-B14F-4D97-AF65-F5344CB8AC3E}">
        <p14:creationId xmlns:p14="http://schemas.microsoft.com/office/powerpoint/2010/main" val="84663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</a:t>
            </a:r>
          </a:p>
          <a:p>
            <a:pPr lvl="1"/>
            <a:r>
              <a:rPr lang="nl-NL" dirty="0"/>
              <a:t>Propyleenglycol</a:t>
            </a:r>
          </a:p>
          <a:p>
            <a:pPr lvl="1"/>
            <a:r>
              <a:rPr lang="nl-NL" dirty="0"/>
              <a:t>Pillen</a:t>
            </a:r>
          </a:p>
          <a:p>
            <a:pPr lvl="1"/>
            <a:r>
              <a:rPr lang="nl-NL" dirty="0"/>
              <a:t>Infuus </a:t>
            </a:r>
          </a:p>
          <a:p>
            <a:r>
              <a:rPr lang="nl-NL" dirty="0" err="1"/>
              <a:t>Glucocorticosteroiden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r>
              <a:rPr lang="nl-NL" dirty="0"/>
              <a:t>Voorkomen is beter</a:t>
            </a:r>
          </a:p>
        </p:txBody>
      </p:sp>
    </p:spTree>
    <p:extLst>
      <p:ext uri="{BB962C8B-B14F-4D97-AF65-F5344CB8AC3E}">
        <p14:creationId xmlns:p14="http://schemas.microsoft.com/office/powerpoint/2010/main" val="415773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goede conditie droogzetten</a:t>
            </a:r>
          </a:p>
          <a:p>
            <a:endParaRPr lang="nl-NL" dirty="0"/>
          </a:p>
          <a:p>
            <a:r>
              <a:rPr lang="nl-NL" dirty="0"/>
              <a:t>Tijdens droogstand: niet afvallen en niet vervetten</a:t>
            </a:r>
          </a:p>
          <a:p>
            <a:endParaRPr lang="nl-NL" dirty="0"/>
          </a:p>
          <a:p>
            <a:r>
              <a:rPr lang="nl-NL" dirty="0"/>
              <a:t>Na kalven: smakelijk voer, ruim aanbod, andere ziektes voorkomen</a:t>
            </a:r>
          </a:p>
        </p:txBody>
      </p:sp>
    </p:spTree>
    <p:extLst>
      <p:ext uri="{BB962C8B-B14F-4D97-AF65-F5344CB8AC3E}">
        <p14:creationId xmlns:p14="http://schemas.microsoft.com/office/powerpoint/2010/main" val="2760874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Lebmaagdraaiing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Naar links</a:t>
            </a:r>
          </a:p>
          <a:p>
            <a:endParaRPr lang="nl-NL" dirty="0"/>
          </a:p>
          <a:p>
            <a:r>
              <a:rPr lang="nl-NL" dirty="0"/>
              <a:t>Naar rechts</a:t>
            </a:r>
          </a:p>
          <a:p>
            <a:endParaRPr lang="nl-NL" dirty="0"/>
          </a:p>
          <a:p>
            <a:r>
              <a:rPr lang="nl-NL" dirty="0"/>
              <a:t>Met of zonder draaiing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Steelband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404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Verschijnselen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Wisselende eetlust</a:t>
            </a:r>
          </a:p>
          <a:p>
            <a:r>
              <a:rPr lang="nl-NL" dirty="0"/>
              <a:t>Weinig krachtvoer eten</a:t>
            </a:r>
          </a:p>
          <a:p>
            <a:r>
              <a:rPr lang="nl-NL" dirty="0"/>
              <a:t>Afwijkende mest</a:t>
            </a:r>
          </a:p>
          <a:p>
            <a:r>
              <a:rPr lang="nl-NL" dirty="0"/>
              <a:t>Uit de melk</a:t>
            </a:r>
          </a:p>
          <a:p>
            <a:endParaRPr lang="nl-NL" dirty="0"/>
          </a:p>
          <a:p>
            <a:r>
              <a:rPr lang="nl-NL" dirty="0"/>
              <a:t>Ook draaiing: buikpijn, buikomvang neemt toe, shock</a:t>
            </a:r>
          </a:p>
        </p:txBody>
      </p:sp>
    </p:spTree>
    <p:extLst>
      <p:ext uri="{BB962C8B-B14F-4D97-AF65-F5344CB8AC3E}">
        <p14:creationId xmlns:p14="http://schemas.microsoft.com/office/powerpoint/2010/main" val="19441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Rollen</a:t>
            </a:r>
          </a:p>
          <a:p>
            <a:r>
              <a:rPr lang="nl-NL" dirty="0"/>
              <a:t>Rollen en steken</a:t>
            </a:r>
          </a:p>
          <a:p>
            <a:r>
              <a:rPr lang="nl-NL" dirty="0"/>
              <a:t>Kijkoperatie</a:t>
            </a:r>
          </a:p>
          <a:p>
            <a:r>
              <a:rPr lang="nl-NL" dirty="0"/>
              <a:t>Operatie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(Kijkoperatie)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56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te snelle opbouw krachtvoer</a:t>
            </a:r>
          </a:p>
          <a:p>
            <a:r>
              <a:rPr lang="nl-NL" dirty="0"/>
              <a:t>Goede verhouding krachtvoer-ruwvoer</a:t>
            </a:r>
          </a:p>
          <a:p>
            <a:endParaRPr lang="nl-NL" dirty="0"/>
          </a:p>
          <a:p>
            <a:r>
              <a:rPr lang="nl-NL" dirty="0"/>
              <a:t>Koe moet blijven vreten</a:t>
            </a:r>
          </a:p>
        </p:txBody>
      </p:sp>
    </p:spTree>
    <p:extLst>
      <p:ext uri="{BB962C8B-B14F-4D97-AF65-F5344CB8AC3E}">
        <p14:creationId xmlns:p14="http://schemas.microsoft.com/office/powerpoint/2010/main" val="241061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Leververvetting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Andere mogelijkheid na slepende melkziekte</a:t>
            </a:r>
          </a:p>
          <a:p>
            <a:endParaRPr lang="nl-NL" dirty="0"/>
          </a:p>
          <a:p>
            <a:r>
              <a:rPr lang="nl-NL" dirty="0"/>
              <a:t>Vet stapelt op, lever werkt niet goed meer.</a:t>
            </a:r>
          </a:p>
        </p:txBody>
      </p:sp>
    </p:spTree>
    <p:extLst>
      <p:ext uri="{BB962C8B-B14F-4D97-AF65-F5344CB8AC3E}">
        <p14:creationId xmlns:p14="http://schemas.microsoft.com/office/powerpoint/2010/main" val="90032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Melkziekte: Calciumtekort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doet calcium?</a:t>
            </a:r>
          </a:p>
          <a:p>
            <a:endParaRPr lang="nl-NL" dirty="0"/>
          </a:p>
          <a:p>
            <a:r>
              <a:rPr lang="nl-NL" dirty="0"/>
              <a:t>Botopbouw</a:t>
            </a:r>
          </a:p>
          <a:p>
            <a:r>
              <a:rPr lang="nl-NL" dirty="0"/>
              <a:t>Spierbewegingen</a:t>
            </a:r>
          </a:p>
          <a:p>
            <a:endParaRPr lang="nl-NL" dirty="0"/>
          </a:p>
          <a:p>
            <a:r>
              <a:rPr lang="nl-NL" dirty="0"/>
              <a:t>Voor kalven: 30gr/dag</a:t>
            </a:r>
          </a:p>
          <a:p>
            <a:r>
              <a:rPr lang="nl-NL" dirty="0"/>
              <a:t>Daarna +50gr/dag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087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Op meeste bedrijven wel eens een koe</a:t>
            </a:r>
          </a:p>
          <a:p>
            <a:r>
              <a:rPr lang="nl-NL" dirty="0"/>
              <a:t>Soms 25-30%</a:t>
            </a:r>
          </a:p>
          <a:p>
            <a:endParaRPr lang="nl-NL" dirty="0"/>
          </a:p>
          <a:p>
            <a:r>
              <a:rPr lang="nl-NL" dirty="0"/>
              <a:t>Deels erfelijk</a:t>
            </a:r>
          </a:p>
          <a:p>
            <a:r>
              <a:rPr lang="nl-NL" dirty="0"/>
              <a:t>Jerseys gevoeliger</a:t>
            </a:r>
          </a:p>
          <a:p>
            <a:endParaRPr lang="nl-NL" dirty="0"/>
          </a:p>
          <a:p>
            <a:r>
              <a:rPr lang="nl-NL" dirty="0"/>
              <a:t>Oudere koeien gevoeliger</a:t>
            </a:r>
          </a:p>
          <a:p>
            <a:endParaRPr lang="nl-NL" dirty="0"/>
          </a:p>
          <a:p>
            <a:r>
              <a:rPr lang="nl-NL" dirty="0"/>
              <a:t>4-5x vaker subklinisch dan klinisch</a:t>
            </a:r>
          </a:p>
        </p:txBody>
      </p:sp>
    </p:spTree>
    <p:extLst>
      <p:ext uri="{BB962C8B-B14F-4D97-AF65-F5344CB8AC3E}">
        <p14:creationId xmlns:p14="http://schemas.microsoft.com/office/powerpoint/2010/main" val="279315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nl-NL" sz="4800" dirty="0">
                <a:solidFill>
                  <a:schemeClr val="tx2"/>
                </a:solidFill>
              </a:rPr>
              <a:t>Voedingsziekten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13334" y="4427183"/>
            <a:ext cx="5534626" cy="522928"/>
          </a:xfrm>
        </p:spPr>
        <p:txBody>
          <a:bodyPr>
            <a:normAutofit/>
          </a:bodyPr>
          <a:lstStyle/>
          <a:p>
            <a:pPr algn="ctr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dag voor – 2 dagen na kalven</a:t>
            </a:r>
          </a:p>
          <a:p>
            <a:endParaRPr lang="nl-NL" dirty="0"/>
          </a:p>
          <a:p>
            <a:r>
              <a:rPr lang="nl-NL" dirty="0"/>
              <a:t>Kalven vordert niet</a:t>
            </a:r>
          </a:p>
          <a:p>
            <a:r>
              <a:rPr lang="nl-NL" dirty="0"/>
              <a:t>Meer kans op ‘aan de nageboorte staan’</a:t>
            </a:r>
          </a:p>
          <a:p>
            <a:endParaRPr lang="nl-NL" dirty="0"/>
          </a:p>
          <a:p>
            <a:r>
              <a:rPr lang="nl-NL" dirty="0"/>
              <a:t>Melk lekken</a:t>
            </a:r>
          </a:p>
        </p:txBody>
      </p:sp>
    </p:spTree>
    <p:extLst>
      <p:ext uri="{BB962C8B-B14F-4D97-AF65-F5344CB8AC3E}">
        <p14:creationId xmlns:p14="http://schemas.microsoft.com/office/powerpoint/2010/main" val="46879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Verschijnselen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Spierslapte </a:t>
            </a:r>
          </a:p>
          <a:p>
            <a:r>
              <a:rPr lang="nl-NL" dirty="0"/>
              <a:t>Beweeglijkheid maagdarmkanaal neemt af</a:t>
            </a:r>
          </a:p>
          <a:p>
            <a:pPr lvl="1"/>
            <a:r>
              <a:rPr lang="nl-NL" dirty="0"/>
              <a:t>Minder pensbewegingen</a:t>
            </a:r>
          </a:p>
          <a:p>
            <a:pPr lvl="1"/>
            <a:r>
              <a:rPr lang="nl-NL" dirty="0"/>
              <a:t>Minder-geen mest</a:t>
            </a:r>
          </a:p>
          <a:p>
            <a:r>
              <a:rPr lang="nl-NL" dirty="0"/>
              <a:t>Droge neusspiegel</a:t>
            </a:r>
          </a:p>
          <a:p>
            <a:r>
              <a:rPr lang="nl-NL" dirty="0"/>
              <a:t>Overgevoeligheid</a:t>
            </a:r>
          </a:p>
          <a:p>
            <a:r>
              <a:rPr lang="nl-NL" dirty="0"/>
              <a:t>Tandenknarsen </a:t>
            </a:r>
          </a:p>
          <a:p>
            <a:endParaRPr lang="nl-NL" dirty="0"/>
          </a:p>
          <a:p>
            <a:r>
              <a:rPr lang="nl-NL" dirty="0"/>
              <a:t>Liggende koe</a:t>
            </a:r>
          </a:p>
        </p:txBody>
      </p:sp>
    </p:spTree>
    <p:extLst>
      <p:ext uri="{BB962C8B-B14F-4D97-AF65-F5344CB8AC3E}">
        <p14:creationId xmlns:p14="http://schemas.microsoft.com/office/powerpoint/2010/main" val="3531150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Calciuminfuus </a:t>
            </a:r>
          </a:p>
          <a:p>
            <a:pPr lvl="1"/>
            <a:r>
              <a:rPr lang="nl-NL" dirty="0"/>
              <a:t>Hart luisteren!</a:t>
            </a:r>
          </a:p>
          <a:p>
            <a:pPr lvl="1"/>
            <a:r>
              <a:rPr lang="nl-NL" dirty="0"/>
              <a:t>60% herstelt meteen</a:t>
            </a:r>
          </a:p>
          <a:p>
            <a:pPr lvl="1"/>
            <a:r>
              <a:rPr lang="nl-NL" dirty="0"/>
              <a:t>75% binnen 2 uur</a:t>
            </a:r>
          </a:p>
          <a:p>
            <a:pPr lvl="1"/>
            <a:r>
              <a:rPr lang="nl-NL" dirty="0"/>
              <a:t>15% herstelt maar heeft andere ziekte</a:t>
            </a:r>
          </a:p>
          <a:p>
            <a:endParaRPr lang="nl-NL" dirty="0"/>
          </a:p>
          <a:p>
            <a:r>
              <a:rPr lang="nl-NL" dirty="0"/>
              <a:t>Later ook calcium via de bek</a:t>
            </a:r>
          </a:p>
        </p:txBody>
      </p:sp>
    </p:spTree>
    <p:extLst>
      <p:ext uri="{BB962C8B-B14F-4D97-AF65-F5344CB8AC3E}">
        <p14:creationId xmlns:p14="http://schemas.microsoft.com/office/powerpoint/2010/main" val="350080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Downer</a:t>
            </a:r>
            <a:r>
              <a:rPr lang="nl-NL" dirty="0"/>
              <a:t> koe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Spierbeschadigingen/ breuk</a:t>
            </a:r>
          </a:p>
          <a:p>
            <a:endParaRPr lang="nl-NL" dirty="0"/>
          </a:p>
          <a:p>
            <a:r>
              <a:rPr lang="nl-NL" dirty="0"/>
              <a:t>Eetlust keert terug, alert, normaal mesten en urineren</a:t>
            </a:r>
          </a:p>
          <a:p>
            <a:r>
              <a:rPr lang="nl-NL" dirty="0"/>
              <a:t>Kikkerhouding, opstaan lukt niet</a:t>
            </a:r>
          </a:p>
        </p:txBody>
      </p:sp>
    </p:spTree>
    <p:extLst>
      <p:ext uri="{BB962C8B-B14F-4D97-AF65-F5344CB8AC3E}">
        <p14:creationId xmlns:p14="http://schemas.microsoft.com/office/powerpoint/2010/main" val="107644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Leververvetting</a:t>
            </a:r>
          </a:p>
          <a:p>
            <a:r>
              <a:rPr lang="nl-NL" dirty="0"/>
              <a:t>Slepende melkziekte</a:t>
            </a:r>
          </a:p>
          <a:p>
            <a:r>
              <a:rPr lang="nl-NL" dirty="0"/>
              <a:t>Lebmaagdraaiing </a:t>
            </a:r>
          </a:p>
        </p:txBody>
      </p:sp>
    </p:spTree>
    <p:extLst>
      <p:ext uri="{BB962C8B-B14F-4D97-AF65-F5344CB8AC3E}">
        <p14:creationId xmlns:p14="http://schemas.microsoft.com/office/powerpoint/2010/main" val="391878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Droogstandsrantsoen!</a:t>
            </a:r>
          </a:p>
          <a:p>
            <a:endParaRPr lang="nl-NL" dirty="0"/>
          </a:p>
          <a:p>
            <a:r>
              <a:rPr lang="nl-NL" dirty="0"/>
              <a:t>Laag Calcium</a:t>
            </a:r>
          </a:p>
          <a:p>
            <a:endParaRPr lang="nl-NL" dirty="0"/>
          </a:p>
          <a:p>
            <a:r>
              <a:rPr lang="nl-NL" dirty="0"/>
              <a:t>Kation-anionbalans</a:t>
            </a:r>
          </a:p>
          <a:p>
            <a:pPr lvl="1"/>
            <a:r>
              <a:rPr lang="nl-NL" dirty="0"/>
              <a:t>Meer kationen </a:t>
            </a:r>
            <a:r>
              <a:rPr lang="nl-NL" dirty="0">
                <a:sym typeface="Wingdings" pitchFamily="2" charset="2"/>
              </a:rPr>
              <a:t> meer kans op melkziekte, zucht, stimuleren melkproductie</a:t>
            </a:r>
          </a:p>
          <a:p>
            <a:pPr lvl="1"/>
            <a:endParaRPr lang="nl-NL" dirty="0">
              <a:sym typeface="Wingdings" pitchFamily="2" charset="2"/>
            </a:endParaRPr>
          </a:p>
          <a:p>
            <a:pPr lvl="1"/>
            <a:r>
              <a:rPr lang="nl-NL" dirty="0">
                <a:sym typeface="Wingdings" pitchFamily="2" charset="2"/>
              </a:rPr>
              <a:t>Meer anionen  daling pH, calciumhuishouding gestimuleerd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749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Kation- anion balans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Kationen: K+, Na+</a:t>
            </a:r>
          </a:p>
          <a:p>
            <a:endParaRPr lang="nl-NL" dirty="0"/>
          </a:p>
          <a:p>
            <a:r>
              <a:rPr lang="nl-NL" dirty="0"/>
              <a:t>Teveel door:</a:t>
            </a:r>
          </a:p>
          <a:p>
            <a:pPr lvl="1"/>
            <a:r>
              <a:rPr lang="nl-NL" dirty="0"/>
              <a:t>Veel kalium in klei</a:t>
            </a:r>
          </a:p>
          <a:p>
            <a:pPr lvl="1"/>
            <a:r>
              <a:rPr lang="nl-NL" dirty="0"/>
              <a:t>Veel drijfmest</a:t>
            </a:r>
          </a:p>
          <a:p>
            <a:pPr lvl="1"/>
            <a:r>
              <a:rPr lang="nl-NL" dirty="0"/>
              <a:t>Vervuild drinkwater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89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 [2]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 rijk rantsoen</a:t>
            </a:r>
          </a:p>
          <a:p>
            <a:pPr lvl="1"/>
            <a:r>
              <a:rPr lang="nl-NL" dirty="0"/>
              <a:t>Stimuleert biestproductie, daling eetlust rond kalven</a:t>
            </a:r>
          </a:p>
          <a:p>
            <a:r>
              <a:rPr lang="nl-NL" dirty="0"/>
              <a:t>Goede ruwvoeropname</a:t>
            </a:r>
          </a:p>
          <a:p>
            <a:r>
              <a:rPr lang="nl-NL" dirty="0"/>
              <a:t>Past vlak voor kalven: Calcium geven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913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Filmpje </a:t>
            </a:r>
          </a:p>
        </p:txBody>
      </p:sp>
    </p:spTree>
    <p:extLst>
      <p:ext uri="{BB962C8B-B14F-4D97-AF65-F5344CB8AC3E}">
        <p14:creationId xmlns:p14="http://schemas.microsoft.com/office/powerpoint/2010/main" val="2414915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Vergiftigingen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Lood</a:t>
            </a:r>
          </a:p>
          <a:p>
            <a:pPr lvl="1"/>
            <a:r>
              <a:rPr lang="nl-NL" dirty="0"/>
              <a:t>Zenuwverschijnselen, braken, buikpijn</a:t>
            </a:r>
          </a:p>
          <a:p>
            <a:pPr algn="just"/>
            <a:r>
              <a:rPr lang="nl-NL" dirty="0"/>
              <a:t>Jacobskruiskruid</a:t>
            </a:r>
          </a:p>
          <a:p>
            <a:r>
              <a:rPr lang="nl-NL" dirty="0"/>
              <a:t>Zout</a:t>
            </a:r>
          </a:p>
          <a:p>
            <a:pPr lvl="1"/>
            <a:r>
              <a:rPr lang="nl-NL" dirty="0"/>
              <a:t>Hersenverschijnselen: blindheid, toevallen, raar lopen, spiertrillingen, coma</a:t>
            </a:r>
          </a:p>
          <a:p>
            <a:r>
              <a:rPr lang="nl-NL" dirty="0"/>
              <a:t>Propyleenglycol</a:t>
            </a:r>
          </a:p>
          <a:p>
            <a:pPr lvl="1"/>
            <a:r>
              <a:rPr lang="nl-NL" dirty="0"/>
              <a:t>Maximaal 2x250ml</a:t>
            </a:r>
          </a:p>
          <a:p>
            <a:pPr lvl="1"/>
            <a:r>
              <a:rPr lang="nl-NL" dirty="0"/>
              <a:t>Hersenen en nieren</a:t>
            </a:r>
          </a:p>
        </p:txBody>
      </p:sp>
    </p:spTree>
    <p:extLst>
      <p:ext uri="{BB962C8B-B14F-4D97-AF65-F5344CB8AC3E}">
        <p14:creationId xmlns:p14="http://schemas.microsoft.com/office/powerpoint/2010/main" val="127333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C3590-42EF-46E3-8C34-A11F15E1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1"/>
            <a:ext cx="6571343" cy="896288"/>
          </a:xfrm>
        </p:spPr>
        <p:txBody>
          <a:bodyPr/>
          <a:lstStyle/>
          <a:p>
            <a:r>
              <a:rPr lang="nl-NL" dirty="0"/>
              <a:t>Gezamenlijk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BF3F8-5A19-4414-A620-C7CADC23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1412776"/>
            <a:ext cx="6872925" cy="417069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nl-NL" dirty="0"/>
              <a:t>Welke voedingsziekte heeft te maken met calcium?</a:t>
            </a:r>
          </a:p>
          <a:p>
            <a:pPr marL="457200" indent="-457200">
              <a:buAutoNum type="arabicPeriod"/>
            </a:pPr>
            <a:r>
              <a:rPr lang="nl-NL" dirty="0"/>
              <a:t>Wat hebben slepende melkziekte en ketonen met elkaar te maken?</a:t>
            </a:r>
          </a:p>
          <a:p>
            <a:pPr marL="457200" indent="-457200">
              <a:buAutoNum type="arabicPeriod"/>
            </a:pPr>
            <a:r>
              <a:rPr lang="nl-NL" dirty="0"/>
              <a:t>Wat is het belangrijkste doel van een lebmaagoperatie?</a:t>
            </a:r>
          </a:p>
          <a:p>
            <a:pPr marL="457200" indent="-457200">
              <a:buAutoNum type="arabicPeriod"/>
            </a:pPr>
            <a:r>
              <a:rPr lang="nl-NL" dirty="0"/>
              <a:t>Wat is een mogelijk symptoom van een koe met een lebmaagverplaatsing?</a:t>
            </a:r>
          </a:p>
          <a:p>
            <a:pPr marL="457200" indent="-457200">
              <a:buAutoNum type="arabicPeriod"/>
            </a:pPr>
            <a:r>
              <a:rPr lang="nl-NL" dirty="0"/>
              <a:t>Wanneer kan een koe pens verzuring krijgen?</a:t>
            </a:r>
          </a:p>
          <a:p>
            <a:pPr marL="457200" indent="-457200">
              <a:buAutoNum type="arabicPeriod"/>
            </a:pPr>
            <a:r>
              <a:rPr lang="nl-NL" dirty="0"/>
              <a:t>Wanneer treedt melkziekte het meest op?</a:t>
            </a:r>
          </a:p>
          <a:p>
            <a:pPr marL="457200" indent="-457200">
              <a:buAutoNum type="arabicPeriod"/>
            </a:pPr>
            <a:r>
              <a:rPr lang="nl-NL" dirty="0"/>
              <a:t>Wat is tympanie?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89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Voedingsziekten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Pensverzuring</a:t>
            </a:r>
          </a:p>
          <a:p>
            <a:r>
              <a:rPr lang="nl-NL" dirty="0"/>
              <a:t>Slepende melkziekte</a:t>
            </a:r>
          </a:p>
          <a:p>
            <a:r>
              <a:rPr lang="nl-NL" dirty="0"/>
              <a:t>Lebmaagdraaiing</a:t>
            </a:r>
          </a:p>
          <a:p>
            <a:r>
              <a:rPr lang="nl-NL" dirty="0"/>
              <a:t>Leververvetting</a:t>
            </a:r>
          </a:p>
          <a:p>
            <a:r>
              <a:rPr lang="nl-NL" dirty="0"/>
              <a:t>Melkziekte</a:t>
            </a:r>
          </a:p>
          <a:p>
            <a:r>
              <a:rPr lang="nl-NL" dirty="0"/>
              <a:t>Kopziekte</a:t>
            </a:r>
          </a:p>
          <a:p>
            <a:r>
              <a:rPr lang="nl-NL" dirty="0"/>
              <a:t>Vergiftigingen</a:t>
            </a:r>
          </a:p>
        </p:txBody>
      </p:sp>
    </p:spTree>
    <p:extLst>
      <p:ext uri="{BB962C8B-B14F-4D97-AF65-F5344CB8AC3E}">
        <p14:creationId xmlns:p14="http://schemas.microsoft.com/office/powerpoint/2010/main" val="10840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Pensverzuring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Hoe ontstaat pensverzuring?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Normale </a:t>
            </a:r>
            <a:r>
              <a:rPr lang="nl-NL" sz="2800" dirty="0" err="1"/>
              <a:t>penspH</a:t>
            </a:r>
            <a:r>
              <a:rPr lang="nl-NL" sz="2800" dirty="0"/>
              <a:t> = 6-7</a:t>
            </a:r>
          </a:p>
        </p:txBody>
      </p:sp>
    </p:spTree>
    <p:extLst>
      <p:ext uri="{BB962C8B-B14F-4D97-AF65-F5344CB8AC3E}">
        <p14:creationId xmlns:p14="http://schemas.microsoft.com/office/powerpoint/2010/main" val="14493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260835"/>
            <a:ext cx="7543800" cy="828641"/>
          </a:xfrm>
        </p:spPr>
        <p:txBody>
          <a:bodyPr/>
          <a:lstStyle/>
          <a:p>
            <a:r>
              <a:rPr lang="nl-NL" dirty="0"/>
              <a:t>Pensverzuring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3956"/>
          <a:stretch/>
        </p:blipFill>
        <p:spPr bwMode="auto">
          <a:xfrm>
            <a:off x="1763689" y="1860229"/>
            <a:ext cx="5378477" cy="432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5" y="1101567"/>
            <a:ext cx="2243403" cy="16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JL-RECHTS 4"/>
          <p:cNvSpPr/>
          <p:nvPr/>
        </p:nvSpPr>
        <p:spPr>
          <a:xfrm rot="2406862">
            <a:off x="1148008" y="2303239"/>
            <a:ext cx="1570417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45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Pensverzuring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1886020" y="2420888"/>
            <a:ext cx="5328592" cy="288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4705" r="6655" b="11574"/>
          <a:stretch/>
        </p:blipFill>
        <p:spPr bwMode="auto">
          <a:xfrm>
            <a:off x="2233924" y="3956485"/>
            <a:ext cx="833723" cy="8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4" y="3140970"/>
            <a:ext cx="8286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1" b="10652"/>
          <a:stretch/>
        </p:blipFill>
        <p:spPr bwMode="auto">
          <a:xfrm>
            <a:off x="2123728" y="2807312"/>
            <a:ext cx="936104" cy="72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 flipV="1">
            <a:off x="4067944" y="2807312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042852" y="3924332"/>
            <a:ext cx="1656184" cy="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3203848" y="4138780"/>
            <a:ext cx="1998514" cy="104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5699036" y="29565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azijnzuur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436096" y="358739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propionzuur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224556" y="4775065"/>
            <a:ext cx="15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boterzuur</a:t>
            </a:r>
          </a:p>
        </p:txBody>
      </p:sp>
    </p:spTree>
    <p:extLst>
      <p:ext uri="{BB962C8B-B14F-4D97-AF65-F5344CB8AC3E}">
        <p14:creationId xmlns:p14="http://schemas.microsoft.com/office/powerpoint/2010/main" val="198999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Pensverzuring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Vluchtige vetzuren maken de pens zuur</a:t>
            </a:r>
          </a:p>
          <a:p>
            <a:endParaRPr lang="nl-NL" sz="2800" dirty="0"/>
          </a:p>
          <a:p>
            <a:r>
              <a:rPr lang="nl-NL" sz="2800" dirty="0"/>
              <a:t>Wat zorgt voor buffering?</a:t>
            </a:r>
          </a:p>
        </p:txBody>
      </p:sp>
    </p:spTree>
    <p:extLst>
      <p:ext uri="{BB962C8B-B14F-4D97-AF65-F5344CB8AC3E}">
        <p14:creationId xmlns:p14="http://schemas.microsoft.com/office/powerpoint/2010/main" val="250069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b661bf107932e06fe569757bb2aa821">
  <xsd:schema xmlns:xsd="http://www.w3.org/2001/XMLSchema" xmlns:xs="http://www.w3.org/2001/XMLSchema" xmlns:p="http://schemas.microsoft.com/office/2006/metadata/properties" xmlns:ns2="2cb1c85b-b197-48cd-8bb1-fe9e9ee0096b" xmlns:ns3="5ad07612-1080-49cf-8fb2-28e7c3022d9a" targetNamespace="http://schemas.microsoft.com/office/2006/metadata/properties" ma:root="true" ma:fieldsID="b399db684fc2bc5536afb655366a2133" ns2:_="" ns3:_="">
    <xsd:import namespace="2cb1c85b-b197-48cd-8bb1-fe9e9ee0096b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F012A-CC48-4732-A720-5B615E56B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83B93-BFFA-4771-B16F-E2561EB249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cb1c85b-b197-48cd-8bb1-fe9e9ee0096b"/>
    <ds:schemaRef ds:uri="http://schemas.microsoft.com/office/2006/documentManagement/types"/>
    <ds:schemaRef ds:uri="5ad07612-1080-49cf-8fb2-28e7c3022d9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86C7A0-2B75-4153-89F6-7F611B582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754</TotalTime>
  <Words>857</Words>
  <Application>Microsoft Office PowerPoint</Application>
  <PresentationFormat>Diavoorstelling (4:3)</PresentationFormat>
  <Paragraphs>269</Paragraphs>
  <Slides>39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 3</vt:lpstr>
      <vt:lpstr>Ion</vt:lpstr>
      <vt:lpstr>Voeding</vt:lpstr>
      <vt:lpstr>Voeding</vt:lpstr>
      <vt:lpstr>Voedingsziekten</vt:lpstr>
      <vt:lpstr>Gezamenlijk</vt:lpstr>
      <vt:lpstr>Voedingsziekten</vt:lpstr>
      <vt:lpstr>Pensverzuring</vt:lpstr>
      <vt:lpstr>Pensverzuring</vt:lpstr>
      <vt:lpstr>Pensverzuring</vt:lpstr>
      <vt:lpstr>Pensverzuring</vt:lpstr>
      <vt:lpstr>SARA</vt:lpstr>
      <vt:lpstr>Verschijnselen</vt:lpstr>
      <vt:lpstr>Hoe ontstaan klauwproblemen uit pensverzuring?</vt:lpstr>
      <vt:lpstr>Bevangenheid</vt:lpstr>
      <vt:lpstr>‘Prik’ voeren</vt:lpstr>
      <vt:lpstr>Pensverzuring en droogstand</vt:lpstr>
      <vt:lpstr>Link met andere ziektes</vt:lpstr>
      <vt:lpstr>Slepende melkziekte</vt:lpstr>
      <vt:lpstr>Slepende melkziekte</vt:lpstr>
      <vt:lpstr>Diagnose</vt:lpstr>
      <vt:lpstr>Verschijnselen</vt:lpstr>
      <vt:lpstr>Therapie</vt:lpstr>
      <vt:lpstr>Preventie</vt:lpstr>
      <vt:lpstr>Lebmaagdraaiing</vt:lpstr>
      <vt:lpstr>Verschijnselen</vt:lpstr>
      <vt:lpstr>Therapie</vt:lpstr>
      <vt:lpstr>Preventie</vt:lpstr>
      <vt:lpstr>Leververvetting</vt:lpstr>
      <vt:lpstr>Melkziekte: Calciumtekort</vt:lpstr>
      <vt:lpstr>Melkziekte</vt:lpstr>
      <vt:lpstr>Melkziekte</vt:lpstr>
      <vt:lpstr>Verschijnselen </vt:lpstr>
      <vt:lpstr>Therapie</vt:lpstr>
      <vt:lpstr>Downer koe</vt:lpstr>
      <vt:lpstr>Andere complicaties</vt:lpstr>
      <vt:lpstr>Preventie</vt:lpstr>
      <vt:lpstr>Kation- anion balans</vt:lpstr>
      <vt:lpstr>Preventie [2]</vt:lpstr>
      <vt:lpstr>Kopziekte</vt:lpstr>
      <vt:lpstr>Vergiftigingen</vt:lpstr>
    </vt:vector>
  </TitlesOfParts>
  <Company>Wellantcollege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 en Welzijn</dc:title>
  <dc:creator>dijknivan</dc:creator>
  <cp:lastModifiedBy>Henrike Bosman - Bannink</cp:lastModifiedBy>
  <cp:revision>25</cp:revision>
  <dcterms:created xsi:type="dcterms:W3CDTF">2015-03-21T15:06:36Z</dcterms:created>
  <dcterms:modified xsi:type="dcterms:W3CDTF">2023-01-17T08:16:24Z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